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9"/>
  </p:notesMasterIdLst>
  <p:handoutMasterIdLst>
    <p:handoutMasterId r:id="rId50"/>
  </p:handoutMasterIdLst>
  <p:sldIdLst>
    <p:sldId id="268" r:id="rId10"/>
    <p:sldId id="274" r:id="rId11"/>
    <p:sldId id="291" r:id="rId12"/>
    <p:sldId id="328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315" r:id="rId27"/>
    <p:sldId id="314" r:id="rId28"/>
    <p:sldId id="319" r:id="rId29"/>
    <p:sldId id="320" r:id="rId30"/>
    <p:sldId id="325" r:id="rId31"/>
    <p:sldId id="318" r:id="rId32"/>
    <p:sldId id="330" r:id="rId33"/>
    <p:sldId id="331" r:id="rId34"/>
    <p:sldId id="321" r:id="rId35"/>
    <p:sldId id="316" r:id="rId36"/>
    <p:sldId id="317" r:id="rId37"/>
    <p:sldId id="322" r:id="rId38"/>
    <p:sldId id="323" r:id="rId39"/>
    <p:sldId id="324" r:id="rId40"/>
    <p:sldId id="289" r:id="rId41"/>
    <p:sldId id="271" r:id="rId42"/>
    <p:sldId id="294" r:id="rId43"/>
    <p:sldId id="298" r:id="rId44"/>
    <p:sldId id="299" r:id="rId45"/>
    <p:sldId id="327" r:id="rId46"/>
    <p:sldId id="326" r:id="rId47"/>
    <p:sldId id="329" r:id="rId4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86" autoAdjust="0"/>
    <p:restoredTop sz="94660"/>
  </p:normalViewPr>
  <p:slideViewPr>
    <p:cSldViewPr snapToObjects="1">
      <p:cViewPr>
        <p:scale>
          <a:sx n="150" d="100"/>
          <a:sy n="150" d="100"/>
        </p:scale>
        <p:origin x="558" y="48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04.02.2020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04.02.2020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microsoft.com/office/2007/relationships/hdphoto" Target="../media/hdphoto6.wdp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UISecurity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1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4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1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jpg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ndroid-developers.googleblog.com/2018/10/android-protected-confirmation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hyperlink" Target="https://eprint.iacr.org/2017/1245.pdf" TargetMode="External"/><Relationship Id="rId5" Type="http://schemas.openxmlformats.org/officeDocument/2006/relationships/image" Target="../media/image28.png"/><Relationship Id="rId10" Type="http://schemas.openxmlformats.org/officeDocument/2006/relationships/image" Target="../media/image10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71C7-5A52-4CA9-9B63-BF659554DA25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D39A-82E1-40C1-9CD5-EFFA7EB46975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9F40-6663-479D-917E-23BA4FB93700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7945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8615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8615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7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8957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8462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73292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value=“Submit”&gt;Submit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value=“Reset”&gt;Reset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24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89215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89215" y="1850217"/>
            <a:ext cx="743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NimbusRomNo9L-Regu"/>
              </a:rPr>
              <a:t>Compatible with </a:t>
            </a:r>
            <a:r>
              <a:rPr lang="en-US" dirty="0"/>
              <a:t>W3C UI </a:t>
            </a:r>
            <a:r>
              <a:rPr lang="en-US" dirty="0" smtClean="0"/>
              <a:t>security policy*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1553" y="6156982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hlinkClick r:id="rId2"/>
              </a:rPr>
              <a:t>* https</a:t>
            </a:r>
            <a:r>
              <a:rPr lang="en-US" sz="800" dirty="0">
                <a:hlinkClick r:id="rId2"/>
              </a:rPr>
              <a:t>://</a:t>
            </a:r>
            <a:r>
              <a:rPr lang="en-US" sz="800" dirty="0" smtClean="0">
                <a:hlinkClick r:id="rId2"/>
              </a:rPr>
              <a:t>www.w3.org/TR/UISecurity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46824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340153" y="1823610"/>
            <a:ext cx="3108780" cy="338555"/>
            <a:chOff x="9551696" y="-4357705"/>
            <a:chExt cx="2284494" cy="248788"/>
          </a:xfrm>
        </p:grpSpPr>
        <p:sp>
          <p:nvSpPr>
            <p:cNvPr id="60" name="Rectangle 59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Verified UI from secure_site.io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Mouse Pointer</a:t>
            </a:r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6811841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34602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096380" y="5088808"/>
            <a:ext cx="592758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039834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74784" y="176044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279547" y="22620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341460" y="27319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679598" y="33796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451123" y="3755930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151209" y="3951192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51309" y="4151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651396" y="4532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859981" y="512276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517073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43" y="1734182"/>
            <a:ext cx="172311" cy="1723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88" y="2233087"/>
            <a:ext cx="172311" cy="17231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05" y="2702987"/>
            <a:ext cx="172311" cy="1723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80" y="3350687"/>
            <a:ext cx="172311" cy="17231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8" y="3922186"/>
            <a:ext cx="172311" cy="17231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11" y="3726924"/>
            <a:ext cx="172311" cy="1723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2" y="4503210"/>
            <a:ext cx="172311" cy="1723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98" y="4093206"/>
            <a:ext cx="172311" cy="17231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30" y="5093761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4444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6700566" y="170553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725863" y="218051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63187" y="264864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103555" y="3315862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797186" y="3680227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593623" y="3870230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304273" y="4058381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074717" y="446838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280226" y="504141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1486813" y="5710535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IOHub side mouse trace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382585" y="5710535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Incoming frames + mouse detection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5" name="Curved Connector 104"/>
          <p:cNvCxnSpPr>
            <a:stCxn id="86" idx="3"/>
            <a:endCxn id="87" idx="3"/>
          </p:cNvCxnSpPr>
          <p:nvPr/>
        </p:nvCxnSpPr>
        <p:spPr>
          <a:xfrm>
            <a:off x="2248274" y="1792193"/>
            <a:ext cx="10644" cy="527049"/>
          </a:xfrm>
          <a:prstGeom prst="curvedConnector3">
            <a:avLst>
              <a:gd name="adj1" fmla="val 2537909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617437" y="1778931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37" y="1778931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258" r="-284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915614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410737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918197" y="3215499"/>
                <a:ext cx="258452" cy="923330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97" y="3215499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blipFill>
                <a:blip r:embed="rId14"/>
                <a:stretch>
                  <a:fillRect l="-7143" r="-2857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blipFill>
                <a:blip r:embed="rId15"/>
                <a:stretch>
                  <a:fillRect l="-7143" r="-309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blipFill>
                <a:blip r:embed="rId16"/>
                <a:stretch>
                  <a:fillRect l="-7143" r="-2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6395156" y="3215499"/>
                <a:ext cx="258452" cy="923330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.</a:t>
                </a: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56" y="3215499"/>
                <a:ext cx="258452" cy="923330"/>
              </a:xfrm>
              <a:prstGeom prst="rect">
                <a:avLst/>
              </a:prstGeom>
              <a:blipFill>
                <a:blip r:embed="rId17"/>
                <a:stretch>
                  <a:fillRect l="-19048" r="-16667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6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6" grpId="0"/>
      <p:bldP spid="87" grpId="0"/>
      <p:bldP spid="88" grpId="0"/>
      <p:bldP spid="106" grpId="0"/>
      <p:bldP spid="107" grpId="0"/>
      <p:bldP spid="110" grpId="0" animBg="1"/>
      <p:bldP spid="111" grpId="0" animBg="1"/>
      <p:bldP spid="112" grpId="0" animBg="1"/>
      <p:bldP spid="1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274993" y="1885939"/>
            <a:ext cx="2644346" cy="218839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437736" y="1910865"/>
            <a:ext cx="2168611" cy="789462"/>
            <a:chOff x="123567" y="148281"/>
            <a:chExt cx="2168611" cy="789462"/>
          </a:xfrm>
        </p:grpSpPr>
        <p:sp>
          <p:nvSpPr>
            <p:cNvPr id="78" name="TextBox 77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Rectangle 81"/>
          <p:cNvSpPr/>
          <p:nvPr/>
        </p:nvSpPr>
        <p:spPr>
          <a:xfrm>
            <a:off x="695842" y="4176359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Render at host’s side + disabled pointer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246147" y="4113060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HTML + overlay on IOHub + rendered pointer 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1940968" y="2783219"/>
            <a:ext cx="1175764" cy="1177808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7097826" y="1927267"/>
            <a:ext cx="2644346" cy="218839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7260569" y="1952193"/>
            <a:ext cx="2168611" cy="789462"/>
            <a:chOff x="123567" y="148281"/>
            <a:chExt cx="2168611" cy="789462"/>
          </a:xfrm>
        </p:grpSpPr>
        <p:sp>
          <p:nvSpPr>
            <p:cNvPr id="100" name="TextBox 99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775193" y="2959968"/>
            <a:ext cx="225902" cy="215073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120" name="Rectangle 119"/>
          <p:cNvSpPr/>
          <p:nvPr/>
        </p:nvSpPr>
        <p:spPr>
          <a:xfrm>
            <a:off x="7085764" y="1935657"/>
            <a:ext cx="2653180" cy="2177403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7325749" y="2811242"/>
            <a:ext cx="2054386" cy="1152424"/>
            <a:chOff x="2888316" y="922664"/>
            <a:chExt cx="2054386" cy="1152424"/>
          </a:xfrm>
        </p:grpSpPr>
        <p:sp>
          <p:nvSpPr>
            <p:cNvPr id="122" name="Rectangle 121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6" name="TextBox 125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Option 1</a:t>
                </a:r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Oval 127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Option 2</a:t>
                </a:r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4" name="Rounded Rectangle 123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7347407" y="2833163"/>
            <a:ext cx="2014152" cy="140494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7133353" y="2751659"/>
            <a:ext cx="231743" cy="26121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322695" y="2753440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Verified UI from secure_site.io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8811145" y="3082787"/>
            <a:ext cx="225902" cy="215073"/>
            <a:chOff x="8651398" y="3162997"/>
            <a:chExt cx="225902" cy="215073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3" cstate="print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141" name="Group 140"/>
          <p:cNvGrpSpPr/>
          <p:nvPr/>
        </p:nvGrpSpPr>
        <p:grpSpPr>
          <a:xfrm>
            <a:off x="7141514" y="2792453"/>
            <a:ext cx="225902" cy="215073"/>
            <a:chOff x="8651398" y="3162997"/>
            <a:chExt cx="225902" cy="215073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980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7E9E-0B0B-4642-B59C-69DA838C42FD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</a:t>
            </a:r>
            <a:r>
              <a:rPr lang="en-US" dirty="0" smtClean="0">
                <a:solidFill>
                  <a:srgbClr val="FF0000"/>
                </a:solidFill>
              </a:rPr>
              <a:t>that I </a:t>
            </a:r>
            <a:r>
              <a:rPr lang="en-US" dirty="0">
                <a:solidFill>
                  <a:srgbClr val="FF0000"/>
                </a:solidFill>
              </a:rPr>
              <a:t>see must be originated from the specified </a:t>
            </a:r>
            <a:r>
              <a:rPr lang="en-US" dirty="0" smtClean="0">
                <a:solidFill>
                  <a:srgbClr val="FF0000"/>
                </a:solidFill>
              </a:rPr>
              <a:t>sender, </a:t>
            </a:r>
            <a:r>
              <a:rPr lang="en-US" dirty="0">
                <a:solidFill>
                  <a:srgbClr val="FF0000"/>
                </a:solidFill>
              </a:rPr>
              <a:t>unmodified </a:t>
            </a:r>
            <a:r>
              <a:rPr lang="en-US" dirty="0" smtClean="0">
                <a:solidFill>
                  <a:srgbClr val="FF0000"/>
                </a:solidFill>
              </a:rPr>
              <a:t>(and possibly </a:t>
            </a:r>
            <a:r>
              <a:rPr lang="en-US" dirty="0">
                <a:solidFill>
                  <a:srgbClr val="FF0000"/>
                </a:solidFill>
              </a:rPr>
              <a:t>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2884870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2951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30929" y="416902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69740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8266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3143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439594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3482979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4933541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81966" y="2277551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4831382" y="175493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5861166" y="169211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19" name="Oval 18"/>
          <p:cNvSpPr/>
          <p:nvPr/>
        </p:nvSpPr>
        <p:spPr>
          <a:xfrm>
            <a:off x="6374611" y="231909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7009663" y="3141832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4870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22360" y="4268418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3" name="Oval 22"/>
          <p:cNvSpPr/>
          <p:nvPr/>
        </p:nvSpPr>
        <p:spPr>
          <a:xfrm>
            <a:off x="3050244" y="4400054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2405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89340" y="1789379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9" y="2286000"/>
            <a:ext cx="3385751" cy="190448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19" y="2250831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296" y="2577156"/>
            <a:ext cx="570223" cy="950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23" y="228548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30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13" name="Picture 2" descr="Image result for e vot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83"/>
          <a:stretch/>
        </p:blipFill>
        <p:spPr bwMode="auto">
          <a:xfrm>
            <a:off x="912019" y="2895600"/>
            <a:ext cx="4343400" cy="31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marthome control system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019" y="2144602"/>
            <a:ext cx="5216802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web PLC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21" y="1575868"/>
            <a:ext cx="4289148" cy="32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43" y="1154674"/>
            <a:ext cx="5432780" cy="3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02" y="990600"/>
            <a:ext cx="4841903" cy="27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D803-6AEC-4C3A-B4FC-A8903A2154FC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B15C-DA30-41EA-85B9-92A606C22383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5"/>
            <a:ext cx="4440731" cy="308133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4461" y="5837179"/>
            <a:ext cx="7314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Android </a:t>
            </a:r>
            <a:r>
              <a:rPr lang="en-US" sz="1000" dirty="0"/>
              <a:t>Protected Confirmation: Taking transaction security to the next </a:t>
            </a:r>
            <a:r>
              <a:rPr lang="en-US" sz="1000" dirty="0" smtClean="0"/>
              <a:t>level</a:t>
            </a:r>
            <a:r>
              <a:rPr lang="en-US" sz="1000" dirty="0"/>
              <a:t>, Janis </a:t>
            </a:r>
            <a:r>
              <a:rPr lang="en-US" sz="1000" dirty="0" err="1"/>
              <a:t>Danisevskis</a:t>
            </a:r>
            <a:r>
              <a:rPr lang="en-US" sz="1000" dirty="0"/>
              <a:t>, Information Security Engineer, Android Security,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android-developers.googleblog.com/2018/10/android-protected-confirmation.html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521E-96F0-49F7-BA42-D6F3FD7CD9EC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372424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205967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205967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468099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614916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1803684"/>
            <a:ext cx="1922336" cy="147941"/>
            <a:chOff x="2892823" y="2155192"/>
            <a:chExt cx="1922336" cy="14794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765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304166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114294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515463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144933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2691696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2684607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479720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437816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088774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3964775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3843005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23850" y="6133803"/>
            <a:ext cx="922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INTEGRIKEY: Integrity Protection of User Input for Remote Configuration of Safety-Critical </a:t>
            </a:r>
            <a:r>
              <a:rPr lang="en-US" sz="800" dirty="0" smtClean="0"/>
              <a:t>Devices, Aritra Dhar et. </a:t>
            </a:r>
            <a:r>
              <a:rPr lang="en-US" sz="800" dirty="0"/>
              <a:t>al., </a:t>
            </a:r>
            <a:r>
              <a:rPr lang="en-US" sz="800" dirty="0">
                <a:hlinkClick r:id="rId11"/>
              </a:rPr>
              <a:t>https://</a:t>
            </a:r>
            <a:r>
              <a:rPr lang="en-US" sz="800" dirty="0" smtClean="0">
                <a:hlinkClick r:id="rId11"/>
              </a:rPr>
              <a:t>eprint.iacr.org/2017/1245.pdf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2/4/2020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2665</TotalTime>
  <Words>1416</Words>
  <Application>Microsoft Office PowerPoint</Application>
  <PresentationFormat>Custom</PresentationFormat>
  <Paragraphs>385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NimbusRomNo9L-Regu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Display manipulation attack</vt:lpstr>
      <vt:lpstr>Observation 1</vt:lpstr>
      <vt:lpstr>Fidelius – Output Integrity 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ProtectIOn: High Level Approach</vt:lpstr>
      <vt:lpstr>Approach Overview</vt:lpstr>
      <vt:lpstr>Overlay Generation: Developer Annotation</vt:lpstr>
      <vt:lpstr>Overlay Generation: Developer Annotation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Tracking Mouse Pointer</vt:lpstr>
      <vt:lpstr>Confidentiality</vt:lpstr>
      <vt:lpstr>Prototype</vt:lpstr>
      <vt:lpstr>Prototype</vt:lpstr>
      <vt:lpstr>What we learnt?</vt:lpstr>
      <vt:lpstr>PowerPoint Presentation</vt:lpstr>
      <vt:lpstr>How to Build a Trusted Path</vt:lpstr>
      <vt:lpstr>Definition: Violation of Input/output Integrity</vt:lpstr>
      <vt:lpstr>Verification</vt:lpstr>
      <vt:lpstr>Fidelius – Output Integrity </vt:lpstr>
      <vt:lpstr>Other Trusted Path Solutions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162</cp:revision>
  <cp:lastPrinted>2013-06-08T11:22:51Z</cp:lastPrinted>
  <dcterms:created xsi:type="dcterms:W3CDTF">2019-12-03T10:53:56Z</dcterms:created>
  <dcterms:modified xsi:type="dcterms:W3CDTF">2020-02-04T15:32:44Z</dcterms:modified>
</cp:coreProperties>
</file>